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IBM Plex Sans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BMPlexSans-bold.fntdata"/><Relationship Id="rId14" Type="http://schemas.openxmlformats.org/officeDocument/2006/relationships/font" Target="fonts/IBMPlexSans-regular.fntdata"/><Relationship Id="rId17" Type="http://schemas.openxmlformats.org/officeDocument/2006/relationships/font" Target="fonts/IBMPlexSans-boldItalic.fntdata"/><Relationship Id="rId16" Type="http://schemas.openxmlformats.org/officeDocument/2006/relationships/font" Target="fonts/IBMPlex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cf12c5f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cf12c5f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bcf12c5f1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bcf12c5f1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bcf12c5f11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bcf12c5f11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cf12c5f11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cf12c5f11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cf12c5f11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cf12c5f11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bcf12c5f11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bcf12c5f11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bcf12c5f11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bcf12c5f11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bcf12c5f11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bcf12c5f11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5.jpg"/><Relationship Id="rId9" Type="http://schemas.openxmlformats.org/officeDocument/2006/relationships/image" Target="../media/image13.jpg"/><Relationship Id="rId5" Type="http://schemas.openxmlformats.org/officeDocument/2006/relationships/image" Target="../media/image7.jpg"/><Relationship Id="rId6" Type="http://schemas.openxmlformats.org/officeDocument/2006/relationships/image" Target="../media/image3.png"/><Relationship Id="rId7" Type="http://schemas.openxmlformats.org/officeDocument/2006/relationships/image" Target="../media/image2.jpg"/><Relationship Id="rId8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ve me an image of agentic ai analyzing survey data and turning into actionable insights. Theme: Professional " id="54" name="Google Shape;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8875" y="1202100"/>
            <a:ext cx="3438725" cy="34387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914788"/>
            <a:ext cx="2353200" cy="5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GB" sz="1800">
                <a:latin typeface="IBM Plex Sans"/>
                <a:ea typeface="IBM Plex Sans"/>
                <a:cs typeface="IBM Plex Sans"/>
                <a:sym typeface="IBM Plex Sans"/>
              </a:rPr>
              <a:t>4 February 2026</a:t>
            </a:r>
            <a:endParaRPr sz="18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>
            <p:ph type="ctrTitle"/>
          </p:nvPr>
        </p:nvSpPr>
        <p:spPr>
          <a:xfrm>
            <a:off x="344997" y="1158616"/>
            <a:ext cx="42603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Surveys to Strategy</a:t>
            </a:r>
            <a:endParaRPr b="1" sz="3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54838"/>
            <a:ext cx="641775" cy="6417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311700" y="3549210"/>
            <a:ext cx="13854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rPr>
              <a:t>Group 3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311700" y="1864625"/>
            <a:ext cx="51573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A Multi-Agent Approach </a:t>
            </a:r>
            <a:endParaRPr b="1" sz="3000"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towards Autonomous Decision Making</a:t>
            </a:r>
            <a:endParaRPr b="1" sz="1800"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375450" y="189125"/>
            <a:ext cx="69171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T</a:t>
            </a: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he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Team -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 UCLA MSBA’26</a:t>
            </a:r>
            <a:endParaRPr b="1" sz="30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14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 title="Hu_Yubin-013.jpg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7056" r="17063" t="0"/>
          <a:stretch/>
        </p:blipFill>
        <p:spPr>
          <a:xfrm>
            <a:off x="1926425" y="1174338"/>
            <a:ext cx="1166100" cy="1179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1" name="Google Shape;71;p14" title="Profile_photo.jpeg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0" l="17056" r="17063" t="0"/>
          <a:stretch/>
        </p:blipFill>
        <p:spPr>
          <a:xfrm>
            <a:off x="3797925" y="1173888"/>
            <a:ext cx="1166100" cy="1180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2" name="Google Shape;72;p14" title="B862E9F8-51CB-41E4-AC74-D865A175A8AD.png"/>
          <p:cNvPicPr preferRelativeResize="0"/>
          <p:nvPr>
            <p:ph idx="4" type="pic"/>
          </p:nvPr>
        </p:nvPicPr>
        <p:blipFill rotWithShape="1">
          <a:blip r:embed="rId6">
            <a:alphaModFix/>
          </a:blip>
          <a:srcRect b="0" l="21066" r="13100" t="0"/>
          <a:stretch/>
        </p:blipFill>
        <p:spPr>
          <a:xfrm>
            <a:off x="5669425" y="1174038"/>
            <a:ext cx="1166100" cy="1179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3" name="Google Shape;73;p14" title="Kong_Xiangyi-012.jpg"/>
          <p:cNvPicPr preferRelativeResize="0"/>
          <p:nvPr/>
        </p:nvPicPr>
        <p:blipFill rotWithShape="1">
          <a:blip r:embed="rId7">
            <a:alphaModFix/>
          </a:blip>
          <a:srcRect b="17060" l="25851" r="19679" t="0"/>
          <a:stretch/>
        </p:blipFill>
        <p:spPr>
          <a:xfrm>
            <a:off x="1965125" y="3003100"/>
            <a:ext cx="1166100" cy="1183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4" name="Google Shape;74;p14" title="IMG_6548.JPG"/>
          <p:cNvPicPr preferRelativeResize="0"/>
          <p:nvPr>
            <p:ph idx="5" type="pic"/>
          </p:nvPr>
        </p:nvPicPr>
        <p:blipFill rotWithShape="1">
          <a:blip r:embed="rId8">
            <a:alphaModFix/>
          </a:blip>
          <a:srcRect b="3540" l="19581" r="19587" t="3531"/>
          <a:stretch/>
        </p:blipFill>
        <p:spPr>
          <a:xfrm>
            <a:off x="3836625" y="3005275"/>
            <a:ext cx="1146600" cy="1160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5" name="Google Shape;75;p14" title="Piedy_Pranav_MSBA.jpg"/>
          <p:cNvPicPr preferRelativeResize="0"/>
          <p:nvPr/>
        </p:nvPicPr>
        <p:blipFill rotWithShape="1">
          <a:blip r:embed="rId9">
            <a:alphaModFix/>
          </a:blip>
          <a:srcRect b="7808" l="21151" r="13947" t="0"/>
          <a:stretch/>
        </p:blipFill>
        <p:spPr>
          <a:xfrm>
            <a:off x="5708125" y="2961350"/>
            <a:ext cx="1250100" cy="1183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1884725" y="2412138"/>
            <a:ext cx="130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dk2"/>
                </a:solidFill>
              </a:rPr>
              <a:t>Yubin Hu</a:t>
            </a:r>
            <a:endParaRPr b="1" sz="1600">
              <a:solidFill>
                <a:schemeClr val="dk2"/>
              </a:solidFill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3735375" y="2412138"/>
            <a:ext cx="130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Jinwoo Roh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5387125" y="2419475"/>
            <a:ext cx="178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Emmet Andrews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1653875" y="4183375"/>
            <a:ext cx="1788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Sam (Xiangyi) Kong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3338025" y="4183375"/>
            <a:ext cx="2085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Anna (Gexuan) Zhu</a:t>
            </a:r>
            <a:endParaRPr b="1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2"/>
              </a:solidFill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5510725" y="4183375"/>
            <a:ext cx="154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</a:rPr>
              <a:t>Pranav Piedy</a:t>
            </a:r>
            <a:endParaRPr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ctrTitle"/>
          </p:nvPr>
        </p:nvSpPr>
        <p:spPr>
          <a:xfrm>
            <a:off x="375450" y="189125"/>
            <a:ext cx="7281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Lack of a 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Scalable Decision System</a:t>
            </a:r>
            <a:endParaRPr b="1" sz="3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8" name="Google Shape;88;p15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9" name="Google Shape;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eate an image to showcase a lack of a scalable decision making system. This is for data collected from surveys. The company collects a lot of data but there is a gap between insights and action from this data. I need this image for a professional strategy use case deck. Use icons and draw me a flowchart to represent this problem. Remember, i am a management consultant, the flowchart must be professional looking. Use the color scheme of the company 'Dell' " id="90" name="Google Shape;90;p15"/>
          <p:cNvPicPr preferRelativeResize="0"/>
          <p:nvPr/>
        </p:nvPicPr>
        <p:blipFill rotWithShape="1">
          <a:blip r:embed="rId4">
            <a:alphaModFix/>
          </a:blip>
          <a:srcRect b="15271" l="0" r="0" t="21625"/>
          <a:stretch/>
        </p:blipFill>
        <p:spPr>
          <a:xfrm>
            <a:off x="375450" y="1379325"/>
            <a:ext cx="4484525" cy="28298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5236125" y="1566238"/>
            <a:ext cx="35130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93B4D"/>
              </a:buClr>
              <a:buSzPts val="1400"/>
              <a:buFont typeface="IBM Plex Sans"/>
              <a:buChar char="●"/>
            </a:pP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have the data, we have the insights.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Now what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?</a:t>
            </a:r>
            <a:endParaRPr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3B4D"/>
              </a:buClr>
              <a:buSzPts val="1400"/>
              <a:buFont typeface="IBM Plex Sans"/>
              <a:buChar char="●"/>
            </a:pP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Voice of Customer Division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 at Dell gets tons of surveys back </a:t>
            </a:r>
            <a:endParaRPr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3B4D"/>
              </a:buClr>
              <a:buSzPts val="1400"/>
              <a:buFont typeface="IBM Plex Sans"/>
              <a:buChar char="●"/>
            </a:pP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Old model: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 generates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keywords 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of potential problems</a:t>
            </a:r>
            <a:endParaRPr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3B4D"/>
              </a:buClr>
              <a:buSzPts val="1400"/>
              <a:buFont typeface="IBM Plex Sans"/>
              <a:buChar char="●"/>
            </a:pP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Questions: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Where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 exactly is the problem?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Why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? And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what 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do I fix first? </a:t>
            </a:r>
            <a:r>
              <a:rPr b="1" lang="en-GB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</a:t>
            </a:r>
            <a:r>
              <a:rPr lang="en-GB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do I fix it?</a:t>
            </a:r>
            <a:endParaRPr>
              <a:solidFill>
                <a:srgbClr val="293B4D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" name="Google Shape;97;p16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>
            <p:ph type="ctrTitle"/>
          </p:nvPr>
        </p:nvSpPr>
        <p:spPr>
          <a:xfrm>
            <a:off x="375450" y="176755"/>
            <a:ext cx="7281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NLP vs 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Multi Agent Framework</a:t>
            </a:r>
            <a:endParaRPr b="1" sz="3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100" name="Google Shape;100;p16"/>
          <p:cNvGrpSpPr/>
          <p:nvPr/>
        </p:nvGrpSpPr>
        <p:grpSpPr>
          <a:xfrm>
            <a:off x="512575" y="1552688"/>
            <a:ext cx="2350200" cy="2721300"/>
            <a:chOff x="512575" y="1554625"/>
            <a:chExt cx="2350200" cy="2721300"/>
          </a:xfrm>
        </p:grpSpPr>
        <p:sp>
          <p:nvSpPr>
            <p:cNvPr id="101" name="Google Shape;101;p16"/>
            <p:cNvSpPr/>
            <p:nvPr/>
          </p:nvSpPr>
          <p:spPr>
            <a:xfrm>
              <a:off x="512575" y="1554625"/>
              <a:ext cx="2350200" cy="27213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Agents act as digital employees. They </a:t>
              </a:r>
              <a:r>
                <a:rPr b="1" lang="en-GB">
                  <a:solidFill>
                    <a:srgbClr val="0672C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autonomously log into</a:t>
              </a: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</a:t>
              </a:r>
              <a:r>
                <a:rPr b="1" lang="en-GB">
                  <a:solidFill>
                    <a:srgbClr val="0672C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ServiceNow</a:t>
              </a: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, categorize the ticket, and </a:t>
              </a:r>
              <a:r>
                <a:rPr b="1" lang="en-GB">
                  <a:solidFill>
                    <a:srgbClr val="0672C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draft a response</a:t>
              </a: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, closing the loop instantly.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519493" y="1554625"/>
              <a:ext cx="2338500" cy="404700"/>
            </a:xfrm>
            <a:prstGeom prst="rect">
              <a:avLst/>
            </a:prstGeom>
            <a:solidFill>
              <a:srgbClr val="A7D4FF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Active Resolution vs. Passive Reporting</a:t>
              </a:r>
              <a:endParaRPr b="1" sz="12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03" name="Google Shape;103;p16"/>
          <p:cNvGrpSpPr/>
          <p:nvPr/>
        </p:nvGrpSpPr>
        <p:grpSpPr>
          <a:xfrm>
            <a:off x="3262725" y="1554625"/>
            <a:ext cx="2350200" cy="2721300"/>
            <a:chOff x="512575" y="1554625"/>
            <a:chExt cx="2350200" cy="2721300"/>
          </a:xfrm>
        </p:grpSpPr>
        <p:sp>
          <p:nvSpPr>
            <p:cNvPr id="104" name="Google Shape;104;p16"/>
            <p:cNvSpPr/>
            <p:nvPr/>
          </p:nvSpPr>
          <p:spPr>
            <a:xfrm>
              <a:off x="512575" y="1554625"/>
              <a:ext cx="2350200" cy="27213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NLP - "Screen Flicker: 500 mentions". </a:t>
              </a:r>
              <a:r>
                <a:rPr b="1" lang="en-GB">
                  <a:solidFill>
                    <a:srgbClr val="0672C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Agents diagnose the problem</a:t>
              </a: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by correlating those mentions with other data sources, telling you: "Screen flicker is only happening on XPS 13 units running the v1.2 driver."</a:t>
              </a:r>
              <a:endParaRPr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519493" y="1554625"/>
              <a:ext cx="2338500" cy="404700"/>
            </a:xfrm>
            <a:prstGeom prst="rect">
              <a:avLst/>
            </a:prstGeom>
            <a:solidFill>
              <a:srgbClr val="A7D4FF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Deep Reasoning vs. Keyword Matching</a:t>
              </a:r>
              <a:endParaRPr b="1" sz="12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06" name="Google Shape;106;p16"/>
          <p:cNvGrpSpPr/>
          <p:nvPr/>
        </p:nvGrpSpPr>
        <p:grpSpPr>
          <a:xfrm>
            <a:off x="6012875" y="1552688"/>
            <a:ext cx="2350200" cy="2721300"/>
            <a:chOff x="512575" y="1554625"/>
            <a:chExt cx="2350200" cy="2721300"/>
          </a:xfrm>
        </p:grpSpPr>
        <p:sp>
          <p:nvSpPr>
            <p:cNvPr id="107" name="Google Shape;107;p16"/>
            <p:cNvSpPr/>
            <p:nvPr/>
          </p:nvSpPr>
          <p:spPr>
            <a:xfrm>
              <a:off x="512575" y="1554625"/>
              <a:ext cx="2350200" cy="2721300"/>
            </a:xfrm>
            <a:prstGeom prst="rect">
              <a:avLst/>
            </a:prstGeom>
            <a:solidFill>
              <a:schemeClr val="lt1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NLP is trapped inside the text box. </a:t>
              </a:r>
              <a:r>
                <a:rPr b="1" lang="en-GB">
                  <a:solidFill>
                    <a:srgbClr val="0672CB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Agents have hands</a:t>
              </a:r>
              <a:r>
                <a:rPr lang="en-GB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. They can query your Inventory System, check Order Status, and ping Engineering Slack channels to verify facts before reporting back.</a:t>
              </a:r>
              <a:endParaRPr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519493" y="1554625"/>
              <a:ext cx="2338500" cy="404700"/>
            </a:xfrm>
            <a:prstGeom prst="rect">
              <a:avLst/>
            </a:prstGeom>
            <a:solidFill>
              <a:srgbClr val="A7D4FF"/>
            </a:solidFill>
            <a:ln cap="flat" cmpd="sng" w="28575">
              <a:solidFill>
                <a:srgbClr val="0672C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293B4D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Dynamic Tool Use vs. Static Text</a:t>
              </a:r>
              <a:endParaRPr b="1" sz="12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4" name="Google Shape;114;p17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>
            <p:ph type="ctrTitle"/>
          </p:nvPr>
        </p:nvSpPr>
        <p:spPr>
          <a:xfrm>
            <a:off x="375450" y="189125"/>
            <a:ext cx="7281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Survey 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Inputs</a:t>
            </a:r>
            <a:endParaRPr b="1" sz="3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17" name="Google Shape;117;p17" title="Gemini_Generated_Image_usw5qcusw5qcusw5.png"/>
          <p:cNvPicPr preferRelativeResize="0"/>
          <p:nvPr/>
        </p:nvPicPr>
        <p:blipFill rotWithShape="1">
          <a:blip r:embed="rId4">
            <a:alphaModFix/>
          </a:blip>
          <a:srcRect b="0" l="0" r="0" t="14140"/>
          <a:stretch/>
        </p:blipFill>
        <p:spPr>
          <a:xfrm>
            <a:off x="1206350" y="1327013"/>
            <a:ext cx="6731300" cy="318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3" name="Google Shape;123;p18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type="ctrTitle"/>
          </p:nvPr>
        </p:nvSpPr>
        <p:spPr>
          <a:xfrm>
            <a:off x="375450" y="189125"/>
            <a:ext cx="7281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Agentic 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System Design</a:t>
            </a:r>
            <a:endParaRPr b="1" sz="3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26" name="Google Shape;126;p18" title="Gemini_Generated_Image_xxd815xxd815xxd8.png"/>
          <p:cNvPicPr preferRelativeResize="0"/>
          <p:nvPr/>
        </p:nvPicPr>
        <p:blipFill rotWithShape="1">
          <a:blip r:embed="rId4">
            <a:alphaModFix/>
          </a:blip>
          <a:srcRect b="-639" l="-170" r="170" t="11782"/>
          <a:stretch/>
        </p:blipFill>
        <p:spPr>
          <a:xfrm>
            <a:off x="1198988" y="1278663"/>
            <a:ext cx="6746025" cy="3269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9"/>
          <p:cNvCxnSpPr/>
          <p:nvPr/>
        </p:nvCxnSpPr>
        <p:spPr>
          <a:xfrm>
            <a:off x="251550" y="1055775"/>
            <a:ext cx="7164900" cy="0"/>
          </a:xfrm>
          <a:prstGeom prst="straightConnector1">
            <a:avLst/>
          </a:prstGeom>
          <a:noFill/>
          <a:ln cap="flat" cmpd="sng" w="38100">
            <a:solidFill>
              <a:srgbClr val="0672CB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>
            <p:ph type="ctrTitle"/>
          </p:nvPr>
        </p:nvSpPr>
        <p:spPr>
          <a:xfrm>
            <a:off x="375450" y="189125"/>
            <a:ext cx="7281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3000">
                <a:solidFill>
                  <a:srgbClr val="293B4D"/>
                </a:solidFill>
                <a:latin typeface="IBM Plex Sans"/>
                <a:ea typeface="IBM Plex Sans"/>
                <a:cs typeface="IBM Plex Sans"/>
                <a:sym typeface="IBM Plex Sans"/>
              </a:rPr>
              <a:t>So what? </a:t>
            </a:r>
            <a:r>
              <a:rPr b="1" lang="en-GB" sz="3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Business Impact</a:t>
            </a:r>
            <a:endParaRPr b="1" sz="3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35" name="Google Shape;135;p19" title="Gemini_Generated_Image_ucogt3ucogt3ucog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750" y="1310389"/>
            <a:ext cx="6918502" cy="32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/>
          <p:nvPr/>
        </p:nvSpPr>
        <p:spPr>
          <a:xfrm>
            <a:off x="0" y="4770900"/>
            <a:ext cx="9144000" cy="372600"/>
          </a:xfrm>
          <a:prstGeom prst="rect">
            <a:avLst/>
          </a:prstGeom>
          <a:solidFill>
            <a:srgbClr val="0672CB"/>
          </a:solidFill>
          <a:ln cap="flat" cmpd="sng" w="9525">
            <a:solidFill>
              <a:srgbClr val="0672C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4175" y="279425"/>
            <a:ext cx="792600" cy="7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type="ctrTitle"/>
          </p:nvPr>
        </p:nvSpPr>
        <p:spPr>
          <a:xfrm>
            <a:off x="2975250" y="2130300"/>
            <a:ext cx="2904000" cy="8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4000">
                <a:solidFill>
                  <a:srgbClr val="0672CB"/>
                </a:solidFill>
                <a:latin typeface="IBM Plex Sans"/>
                <a:ea typeface="IBM Plex Sans"/>
                <a:cs typeface="IBM Plex Sans"/>
                <a:sym typeface="IBM Plex Sans"/>
              </a:rPr>
              <a:t>Thank you</a:t>
            </a:r>
            <a:endParaRPr b="1" sz="4000">
              <a:solidFill>
                <a:srgbClr val="0672CB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